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8" r:id="rId2"/>
    <p:sldId id="262" r:id="rId3"/>
    <p:sldId id="263" r:id="rId4"/>
    <p:sldId id="257" r:id="rId5"/>
    <p:sldId id="264" r:id="rId6"/>
    <p:sldId id="268" r:id="rId7"/>
    <p:sldId id="265" r:id="rId8"/>
    <p:sldId id="269" r:id="rId9"/>
    <p:sldId id="272" r:id="rId10"/>
    <p:sldId id="266" r:id="rId11"/>
    <p:sldId id="273" r:id="rId12"/>
    <p:sldId id="275" r:id="rId13"/>
    <p:sldId id="276" r:id="rId14"/>
    <p:sldId id="278" r:id="rId15"/>
    <p:sldId id="267" r:id="rId16"/>
    <p:sldId id="271" r:id="rId17"/>
    <p:sldId id="277" r:id="rId18"/>
    <p:sldId id="274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6"/>
    <p:restoredTop sz="94711"/>
  </p:normalViewPr>
  <p:slideViewPr>
    <p:cSldViewPr snapToGrid="0">
      <p:cViewPr varScale="1">
        <p:scale>
          <a:sx n="58" d="100"/>
          <a:sy n="58" d="100"/>
        </p:scale>
        <p:origin x="376" y="-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984322" y="7123707"/>
            <a:ext cx="21971001" cy="464820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85512" y="1586774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pic>
        <p:nvPicPr>
          <p:cNvPr id="25" name="Deck_Template_Top.png" descr="Deck_Templat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Deck_Template_Bottom.png" descr="Deck_Template_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028" y="12177407"/>
            <a:ext cx="24714056" cy="288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65B1F12-1B06-B26C-0F0E-FAC852631C84}"/>
              </a:ext>
            </a:extLst>
          </p:cNvPr>
          <p:cNvSpPr txBox="1">
            <a:spLocks/>
          </p:cNvSpPr>
          <p:nvPr userDrawn="1"/>
        </p:nvSpPr>
        <p:spPr>
          <a:xfrm>
            <a:off x="10685175" y="12926488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racey Mitchell.png"/>
          <p:cNvSpPr>
            <a:spLocks noGrp="1"/>
          </p:cNvSpPr>
          <p:nvPr>
            <p:ph type="pic" sz="half" idx="21"/>
          </p:nvPr>
        </p:nvSpPr>
        <p:spPr>
          <a:xfrm>
            <a:off x="12368251" y="1430016"/>
            <a:ext cx="10745750" cy="107457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4848926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3" name="Deck_Template_Top.png" descr="Deck_Template_Top.png">
            <a:extLst>
              <a:ext uri="{FF2B5EF4-FFF2-40B4-BE49-F238E27FC236}">
                <a16:creationId xmlns:a16="http://schemas.microsoft.com/office/drawing/2014/main" id="{A7C55F11-FF40-1D3C-69B4-22489459D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BD2E0927-D5B3-6A3E-F0E4-B38C3C3819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2750" y="1534024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0250" y="2945777"/>
            <a:ext cx="21971001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6E4D2EE7-4364-73BD-F315-C53BE1A152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470999"/>
            <a:ext cx="21971001" cy="1435101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1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2774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7544559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65AF9AA5-9738-7078-1CD7-CB1F8AA15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ACD1EE9D-EA87-5080-0349-6DC697A6F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C6B1E695-4058-B355-FAB1-FCC2D9D00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Deck_Template_Top.png" descr="Deck_Template_Top.png">
            <a:extLst>
              <a:ext uri="{FF2B5EF4-FFF2-40B4-BE49-F238E27FC236}">
                <a16:creationId xmlns:a16="http://schemas.microsoft.com/office/drawing/2014/main" id="{5404BF73-5471-EB46-CE3D-A6C1549796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0250" y="1691659"/>
            <a:ext cx="21971001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4" name="Deck_Template_Top.png" descr="Deck_Template_To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1403850"/>
            <a:ext cx="24384001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eck_Template_Bottom.png" descr="Deck_Template_Botto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65028" y="12177407"/>
            <a:ext cx="24714056" cy="28839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461309" y="12504516"/>
            <a:ext cx="349455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Deck_Template_Top.png" descr="Deck_Template_Top.png">
            <a:extLst>
              <a:ext uri="{FF2B5EF4-FFF2-40B4-BE49-F238E27FC236}">
                <a16:creationId xmlns:a16="http://schemas.microsoft.com/office/drawing/2014/main" id="{80194736-E187-33C3-53A4-4F94D3E2DCA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65028" y="-1403850"/>
            <a:ext cx="24714055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35A97FEB-F975-B931-D652-B7C3E7CB6515}"/>
              </a:ext>
            </a:extLst>
          </p:cNvPr>
          <p:cNvSpPr txBox="1">
            <a:spLocks/>
          </p:cNvSpPr>
          <p:nvPr userDrawn="1"/>
        </p:nvSpPr>
        <p:spPr>
          <a:xfrm>
            <a:off x="10685176" y="12915900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36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ve-wise.com/Writeo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love-wise.com/Writeon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3386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://www.love-wise.com/Write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love-wise.com/Write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asementdesigner.com/basement-finishing-102/light-bulb-ide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sunset-iphone-phone-camera-phone-11927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800" dirty="0"/>
              <a:t>Ignite Your Future</a:t>
            </a:r>
            <a:endParaRPr sz="8800" dirty="0"/>
          </a:p>
        </p:txBody>
      </p:sp>
      <p:sp>
        <p:nvSpPr>
          <p:cNvPr id="146" name="Subtitle"/>
          <p:cNvSpPr txBox="1">
            <a:spLocks noGrp="1"/>
          </p:cNvSpPr>
          <p:nvPr>
            <p:ph type="body" sz="quarter" idx="1"/>
          </p:nvPr>
        </p:nvSpPr>
        <p:spPr>
          <a:xfrm>
            <a:off x="1206500" y="7060576"/>
            <a:ext cx="10745750" cy="4848926"/>
          </a:xfrm>
          <a:prstGeom prst="rect">
            <a:avLst/>
          </a:prstGeo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Making a </a:t>
            </a:r>
            <a:r>
              <a:rPr lang="en-US" i="1" dirty="0">
                <a:solidFill>
                  <a:srgbClr val="FF0000"/>
                </a:solidFill>
              </a:rPr>
              <a:t>FULL TIME</a:t>
            </a:r>
            <a:r>
              <a:rPr lang="en-US" i="1" dirty="0">
                <a:solidFill>
                  <a:srgbClr val="0070C0"/>
                </a:solidFill>
              </a:rPr>
              <a:t> Living as a </a:t>
            </a:r>
            <a:r>
              <a:rPr lang="en-US" i="1" dirty="0">
                <a:solidFill>
                  <a:srgbClr val="FF0000"/>
                </a:solidFill>
              </a:rPr>
              <a:t>FIRED UP </a:t>
            </a:r>
            <a:r>
              <a:rPr lang="en-US" i="1" dirty="0">
                <a:solidFill>
                  <a:srgbClr val="0070C0"/>
                </a:solidFill>
              </a:rPr>
              <a:t>Communicator </a:t>
            </a:r>
            <a:endParaRPr i="1" dirty="0">
              <a:solidFill>
                <a:srgbClr val="0070C0"/>
              </a:solidFill>
            </a:endParaRPr>
          </a:p>
        </p:txBody>
      </p:sp>
      <p:pic>
        <p:nvPicPr>
          <p:cNvPr id="5" name="Picture Placeholder 4" descr="A person smiling with text overlay&#10;&#10;Description automatically generated">
            <a:extLst>
              <a:ext uri="{FF2B5EF4-FFF2-40B4-BE49-F238E27FC236}">
                <a16:creationId xmlns:a16="http://schemas.microsoft.com/office/drawing/2014/main" id="{B6B8CB94-F920-3B8F-FBDF-5EA3AC6FB625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park Media Ignite 20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Spark Media Ignite 2023</a:t>
            </a:r>
          </a:p>
        </p:txBody>
      </p:sp>
      <p:pic>
        <p:nvPicPr>
          <p:cNvPr id="141" name="Deck_Template_Top.png" descr="Deck_Templat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6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eck_Template_Bottom.png" descr="Deck_Template_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028" y="12177407"/>
            <a:ext cx="24714056" cy="288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668DD463-A301-C881-EB3F-B0CD1C73573B}"/>
              </a:ext>
            </a:extLst>
          </p:cNvPr>
          <p:cNvSpPr txBox="1">
            <a:spLocks/>
          </p:cNvSpPr>
          <p:nvPr/>
        </p:nvSpPr>
        <p:spPr>
          <a:xfrm>
            <a:off x="10685176" y="12915900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984322" y="2487059"/>
            <a:ext cx="1732598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  <a:r>
              <a:rPr lang="en-US" sz="8800" dirty="0"/>
              <a:t>nvest In A Grand Idea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amp Up Multi-streams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E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391222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241245" y="1763747"/>
            <a:ext cx="21971001" cy="9347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Brainstorm Multi-streams! </a:t>
            </a:r>
            <a:endParaRPr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73DC152-F53A-8DF7-8B7A-A5650524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7" t="1846" r="20084"/>
          <a:stretch/>
        </p:blipFill>
        <p:spPr>
          <a:xfrm>
            <a:off x="13344293" y="1578852"/>
            <a:ext cx="11039707" cy="1055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B69C7-7CB0-1306-8E83-B29F5F59602F}"/>
              </a:ext>
            </a:extLst>
          </p:cNvPr>
          <p:cNvSpPr txBox="1"/>
          <p:nvPr/>
        </p:nvSpPr>
        <p:spPr>
          <a:xfrm flipH="1">
            <a:off x="241245" y="2544868"/>
            <a:ext cx="12716472" cy="1222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800" b="0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Write</a:t>
            </a:r>
            <a:endParaRPr lang="en-US" sz="4400" i="1" dirty="0">
              <a:solidFill>
                <a:srgbClr val="FF0000"/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Non-fiction AND Fiction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Traditional AND Indie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4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Ebook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Ancillary Products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4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Translations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Rejacket/ Rerelease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Create Publishing company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Become an Agent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400" b="1" i="1" dirty="0">
                <a:solidFill>
                  <a:srgbClr val="0070C0"/>
                </a:solidFill>
              </a:rPr>
              <a:t>Speak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rgbClr val="FF0000"/>
                </a:solidFill>
              </a:rPr>
              <a:t>Virtual AND Live		Leaders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rgbClr val="FF0000"/>
                </a:solidFill>
              </a:rPr>
              <a:t>Church			Community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rgbClr val="FF0000"/>
                </a:solidFill>
              </a:rPr>
              <a:t>Political		Military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rgbClr val="FF0000"/>
                </a:solidFill>
              </a:rPr>
              <a:t>Biz			Educational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4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17333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241244" y="1578852"/>
            <a:ext cx="21971001" cy="9347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Brainstorm Multi-streams! </a:t>
            </a:r>
            <a:endParaRPr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73DC152-F53A-8DF7-8B7A-A5650524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7" t="1846" r="20084"/>
          <a:stretch/>
        </p:blipFill>
        <p:spPr>
          <a:xfrm>
            <a:off x="12884727" y="1578852"/>
            <a:ext cx="11039707" cy="1055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B69C7-7CB0-1306-8E83-B29F5F59602F}"/>
              </a:ext>
            </a:extLst>
          </p:cNvPr>
          <p:cNvSpPr txBox="1"/>
          <p:nvPr/>
        </p:nvSpPr>
        <p:spPr>
          <a:xfrm flipH="1">
            <a:off x="241244" y="2478028"/>
            <a:ext cx="13419337" cy="13706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800" i="1" dirty="0">
                <a:solidFill>
                  <a:srgbClr val="0070C0"/>
                </a:solidFill>
              </a:rPr>
              <a:t>Audio/Video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Courses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Audio books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You-Tube/Vimeo channel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Podcasts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8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800" b="1" i="1" dirty="0">
                <a:solidFill>
                  <a:srgbClr val="0070C0"/>
                </a:solidFill>
              </a:rPr>
              <a:t>Ad Revenue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You sell ad space on your virtual or event space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AdSense etc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Write marketing content for others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Show/ conference sponsors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800" i="1" dirty="0">
                <a:solidFill>
                  <a:srgbClr val="FF0000"/>
                </a:solidFill>
              </a:rPr>
              <a:t>Media influencer/Brand spokesperson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800" i="1" dirty="0">
              <a:solidFill>
                <a:srgbClr val="FF0000"/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400" i="1" dirty="0">
              <a:solidFill>
                <a:srgbClr val="FF0000"/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4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90788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241245" y="1763747"/>
            <a:ext cx="21971001" cy="9347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Brainstorm Multi-streams! </a:t>
            </a:r>
            <a:endParaRPr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73DC152-F53A-8DF7-8B7A-A5650524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87" t="1846" r="20084"/>
          <a:stretch/>
        </p:blipFill>
        <p:spPr>
          <a:xfrm>
            <a:off x="13344293" y="1578852"/>
            <a:ext cx="11039707" cy="1055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B69C7-7CB0-1306-8E83-B29F5F59602F}"/>
              </a:ext>
            </a:extLst>
          </p:cNvPr>
          <p:cNvSpPr txBox="1"/>
          <p:nvPr/>
        </p:nvSpPr>
        <p:spPr>
          <a:xfrm flipH="1">
            <a:off x="241245" y="3191198"/>
            <a:ext cx="12716472" cy="9951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Membership site/Coaching/Counseling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 err="1">
                <a:solidFill>
                  <a:srgbClr val="FF0000"/>
                </a:solidFill>
              </a:rPr>
              <a:t>Patreon</a:t>
            </a:r>
            <a:r>
              <a:rPr lang="en-US" sz="4400" i="1" dirty="0">
                <a:solidFill>
                  <a:srgbClr val="FF0000"/>
                </a:solidFill>
              </a:rPr>
              <a:t> (or alternative) 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Non Profit / Ministry Donors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Ministry JOB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 err="1">
                <a:solidFill>
                  <a:srgbClr val="FF0000"/>
                </a:solidFill>
              </a:rPr>
              <a:t>Affliate</a:t>
            </a:r>
            <a:endParaRPr lang="en-US" sz="4400" i="1" dirty="0">
              <a:solidFill>
                <a:srgbClr val="FF0000"/>
              </a:solidFill>
            </a:endParaRP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Retirement or investments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Online or Brick and Mortar Bookstore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Side Hustle (real estate, Air B and B, travel)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Lower Your Overhead (Live Tiny/Pay Off Debt)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i="1" dirty="0">
                <a:solidFill>
                  <a:srgbClr val="FF0000"/>
                </a:solidFill>
              </a:rPr>
              <a:t>Inheritance!</a:t>
            </a:r>
          </a:p>
          <a:p>
            <a:pPr marL="571500" marR="0" indent="-5715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40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For Profit at Non Profit Worksheet 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0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  <a:hlinkClick r:id="rId3"/>
              </a:rPr>
              <a:t>www.Love-Wise.com/Writeon</a:t>
            </a:r>
            <a:r>
              <a:rPr kumimoji="0" lang="en-US" sz="40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292225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241246" y="1763747"/>
            <a:ext cx="15147438" cy="9347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Your Turn to Brainstorm! 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B69C7-7CB0-1306-8E83-B29F5F59602F}"/>
              </a:ext>
            </a:extLst>
          </p:cNvPr>
          <p:cNvSpPr txBox="1"/>
          <p:nvPr/>
        </p:nvSpPr>
        <p:spPr>
          <a:xfrm flipH="1">
            <a:off x="241246" y="9694534"/>
            <a:ext cx="12716472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4400" i="1" dirty="0">
              <a:solidFill>
                <a:srgbClr val="FF0000"/>
              </a:solidFill>
            </a:endParaRP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400" b="1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Worksheet at: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4400" b="0" i="1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www.Love-Wise.com</a:t>
            </a:r>
            <a:r>
              <a:rPr kumimoji="0" lang="en-US" sz="4400" b="0" i="1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/Writeon</a:t>
            </a:r>
            <a:r>
              <a:rPr kumimoji="0" lang="en-US" sz="4400" b="0" i="1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4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" name="Content Placeholder 4" descr="Diagram, shape&#10;&#10;Description automatically generated">
            <a:extLst>
              <a:ext uri="{FF2B5EF4-FFF2-40B4-BE49-F238E27FC236}">
                <a16:creationId xmlns:a16="http://schemas.microsoft.com/office/drawing/2014/main" id="{7D534579-254C-B4C4-B6EC-0350E606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268" y="1453379"/>
            <a:ext cx="11998712" cy="10498874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FEEA1EC-17BF-CEA5-052D-87B628CFC48D}"/>
              </a:ext>
            </a:extLst>
          </p:cNvPr>
          <p:cNvSpPr/>
          <p:nvPr/>
        </p:nvSpPr>
        <p:spPr>
          <a:xfrm>
            <a:off x="1152293" y="3769113"/>
            <a:ext cx="7902497" cy="5575610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093736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park Media Ignite 20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Spark Media Ignite 2023</a:t>
            </a:r>
          </a:p>
        </p:txBody>
      </p:sp>
      <p:pic>
        <p:nvPicPr>
          <p:cNvPr id="141" name="Deck_Template_Top.png" descr="Deck_Templat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6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eck_Template_Bottom.png" descr="Deck_Template_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028" y="12177407"/>
            <a:ext cx="24714056" cy="288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668DD463-A301-C881-EB3F-B0CD1C73573B}"/>
              </a:ext>
            </a:extLst>
          </p:cNvPr>
          <p:cNvSpPr txBox="1">
            <a:spLocks/>
          </p:cNvSpPr>
          <p:nvPr/>
        </p:nvSpPr>
        <p:spPr>
          <a:xfrm>
            <a:off x="10685176" y="12915900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984322" y="2487059"/>
            <a:ext cx="1732598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  <a:r>
              <a:rPr lang="en-US" sz="8800" dirty="0">
                <a:solidFill>
                  <a:srgbClr val="002060"/>
                </a:solidFill>
              </a:rPr>
              <a:t>nvest In A Grand Idea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amp Up Multi-streams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E</a:t>
            </a:r>
            <a:r>
              <a:rPr lang="en-US" sz="9600" dirty="0">
                <a:solidFill>
                  <a:srgbClr val="002060"/>
                </a:solidFill>
              </a:rPr>
              <a:t>nergize</a:t>
            </a:r>
            <a:r>
              <a:rPr lang="en-US" sz="8800" dirty="0"/>
              <a:t> </a:t>
            </a:r>
            <a:r>
              <a:rPr lang="en-US" sz="8800" dirty="0">
                <a:solidFill>
                  <a:srgbClr val="002060"/>
                </a:solidFill>
              </a:rPr>
              <a:t>Your Bold Faith 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BF83BFE-AA21-0DCE-821B-F3D3E70E1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839" y="7123707"/>
            <a:ext cx="5089376" cy="50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1776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Energize Bold Faith</a:t>
            </a:r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805054" y="9003087"/>
            <a:ext cx="22188760" cy="14349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Now to Him who is able to [carry out His purpose and] do superabundantly more than all that we dare ask or think [infinitely beyond our greatest prayers, hopes, or dreams], according to His power that is at work within us, </a:t>
            </a:r>
          </a:p>
          <a:p>
            <a:pPr algn="ctr"/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(Eph 3:20 AMP) </a:t>
            </a:r>
            <a:endParaRPr sz="21600" i="1" dirty="0">
              <a:solidFill>
                <a:srgbClr val="0070C0"/>
              </a:solidFill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8BCB95F-478E-370A-4A71-7A2E69E0F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98" y="2968974"/>
            <a:ext cx="15210263" cy="56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2196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Energize Bold Faith- </a:t>
            </a:r>
            <a:r>
              <a:rPr lang="en-US" dirty="0">
                <a:solidFill>
                  <a:srgbClr val="FF0000"/>
                </a:solidFill>
              </a:rPr>
              <a:t>Plan Well- Pray Big </a:t>
            </a:r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6040582" y="2625434"/>
            <a:ext cx="18133234" cy="14349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Now to Him who is able </a:t>
            </a:r>
            <a:r>
              <a:rPr lang="en-US" sz="21600" b="0" i="1" dirty="0">
                <a:solidFill>
                  <a:srgbClr val="0070C0"/>
                </a:solidFill>
                <a:latin typeface="system-ui"/>
              </a:rPr>
              <a:t>[</a:t>
            </a:r>
            <a:r>
              <a:rPr lang="en-US" sz="21600" b="0" i="1" dirty="0">
                <a:solidFill>
                  <a:srgbClr val="FF0000"/>
                </a:solidFill>
                <a:latin typeface="system-ui"/>
              </a:rPr>
              <a:t>dunamai – DYNAMITE POWER</a:t>
            </a:r>
            <a:r>
              <a:rPr lang="en-US" sz="21600" b="0" i="1" dirty="0">
                <a:solidFill>
                  <a:srgbClr val="0070C0"/>
                </a:solidFill>
                <a:latin typeface="system-ui"/>
              </a:rPr>
              <a:t>] 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to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construct and cause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carry out His purpose and do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huperekperissou= superabundantly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 more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huper=BEYOND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 than all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every kind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that we dare ask or think [or 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perceive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 infinitely beyond our greatest prayers, hopes, or dreams], according to His power [</a:t>
            </a:r>
            <a:r>
              <a:rPr lang="en-US" sz="21600" b="0" i="1" dirty="0">
                <a:solidFill>
                  <a:srgbClr val="FF0000"/>
                </a:solidFill>
                <a:effectLst/>
                <a:latin typeface="system-ui"/>
              </a:rPr>
              <a:t>dunamis= dynamite</a:t>
            </a:r>
            <a:r>
              <a:rPr lang="en-US" sz="21600" b="0" i="1" dirty="0">
                <a:solidFill>
                  <a:srgbClr val="0070C0"/>
                </a:solidFill>
                <a:effectLst/>
                <a:latin typeface="system-ui"/>
              </a:rPr>
              <a:t>]that is at work within us (His Holy Spirit!), (Eph 3:20 AMP) </a:t>
            </a:r>
          </a:p>
          <a:p>
            <a:pPr algn="ctr">
              <a:lnSpc>
                <a:spcPct val="170000"/>
              </a:lnSpc>
            </a:pPr>
            <a:endParaRPr lang="en-US" sz="21600" b="0" i="1" dirty="0">
              <a:solidFill>
                <a:schemeClr val="bg1"/>
              </a:solidFill>
              <a:latin typeface="system-ui"/>
            </a:endParaRPr>
          </a:p>
          <a:p>
            <a:pPr algn="ctr">
              <a:lnSpc>
                <a:spcPct val="170000"/>
              </a:lnSpc>
            </a:pPr>
            <a:r>
              <a:rPr lang="en-US" sz="21600" b="0" i="1" dirty="0">
                <a:solidFill>
                  <a:schemeClr val="bg1"/>
                </a:solidFill>
                <a:latin typeface="system-ui"/>
              </a:rPr>
              <a:t>“Show me the size of your God, I will show you size of your opportunity. BIG GOD- BIG Opportunity </a:t>
            </a:r>
            <a:endParaRPr sz="21600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dynamite with a lit up light&#10;&#10;Description automatically generated">
            <a:extLst>
              <a:ext uri="{FF2B5EF4-FFF2-40B4-BE49-F238E27FC236}">
                <a16:creationId xmlns:a16="http://schemas.microsoft.com/office/drawing/2014/main" id="{67911B9E-317A-F64B-9CF7-BC0A3751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50809" y="3740727"/>
            <a:ext cx="6191391" cy="73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763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park Media Ignite 2023"/>
          <p:cNvSpPr txBox="1">
            <a:spLocks noGrp="1"/>
          </p:cNvSpPr>
          <p:nvPr>
            <p:ph type="title"/>
          </p:nvPr>
        </p:nvSpPr>
        <p:spPr>
          <a:xfrm>
            <a:off x="389590" y="6021277"/>
            <a:ext cx="21971001" cy="4648201"/>
          </a:xfrm>
          <a:prstGeom prst="rect">
            <a:avLst/>
          </a:prstGeom>
        </p:spPr>
        <p:txBody>
          <a:bodyPr/>
          <a:lstStyle/>
          <a:p>
            <a:r>
              <a:rPr dirty="0"/>
              <a:t>Spark Media Ignite 2023</a:t>
            </a:r>
          </a:p>
        </p:txBody>
      </p:sp>
      <p:pic>
        <p:nvPicPr>
          <p:cNvPr id="141" name="Deck_Template_Top.png" descr="Deck_Templat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6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eck_Template_Bottom.png" descr="Deck_Template_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028" y="12177407"/>
            <a:ext cx="24714056" cy="288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668DD463-A301-C881-EB3F-B0CD1C73573B}"/>
              </a:ext>
            </a:extLst>
          </p:cNvPr>
          <p:cNvSpPr txBox="1">
            <a:spLocks/>
          </p:cNvSpPr>
          <p:nvPr/>
        </p:nvSpPr>
        <p:spPr>
          <a:xfrm>
            <a:off x="10685176" y="12915900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389590" y="1428251"/>
            <a:ext cx="16025005" cy="785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Set Your Future </a:t>
            </a:r>
            <a:r>
              <a:rPr lang="en-US" sz="9600" dirty="0">
                <a:solidFill>
                  <a:srgbClr val="FF0000"/>
                </a:solidFill>
              </a:rPr>
              <a:t>O</a:t>
            </a: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 …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  <a:r>
              <a:rPr lang="en-US" sz="8800" dirty="0">
                <a:solidFill>
                  <a:srgbClr val="002060"/>
                </a:solidFill>
              </a:rPr>
              <a:t>nvest In A Grand Idea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amp Up Multi-streams 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E</a:t>
            </a:r>
            <a:r>
              <a:rPr lang="en-US" sz="9600" dirty="0">
                <a:solidFill>
                  <a:srgbClr val="002060"/>
                </a:solidFill>
              </a:rPr>
              <a:t>nergize</a:t>
            </a:r>
            <a:r>
              <a:rPr lang="en-US" sz="8800" dirty="0"/>
              <a:t> </a:t>
            </a:r>
            <a:r>
              <a:rPr lang="en-US" sz="8800" dirty="0">
                <a:solidFill>
                  <a:srgbClr val="002060"/>
                </a:solidFill>
              </a:rPr>
              <a:t>Your Bold Faith 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F98CD-E7C9-8AE7-3911-1EB1918FF30C}"/>
              </a:ext>
            </a:extLst>
          </p:cNvPr>
          <p:cNvSpPr txBox="1"/>
          <p:nvPr/>
        </p:nvSpPr>
        <p:spPr>
          <a:xfrm>
            <a:off x="-165028" y="11064370"/>
            <a:ext cx="17516327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Handouts and slide deck available</a:t>
            </a: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: 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  <a:hlinkClick r:id="rId4"/>
              </a:rPr>
              <a:t>www.Love-Wise.com/Writeon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pic>
        <p:nvPicPr>
          <p:cNvPr id="8" name="Picture 7" descr="A person and person standing in water&#10;&#10;Description automatically generated">
            <a:extLst>
              <a:ext uri="{FF2B5EF4-FFF2-40B4-BE49-F238E27FC236}">
                <a16:creationId xmlns:a16="http://schemas.microsoft.com/office/drawing/2014/main" id="{1C8AAF15-23DF-1094-F6E4-EBACD0858D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6"/>
          <a:stretch/>
        </p:blipFill>
        <p:spPr>
          <a:xfrm>
            <a:off x="18832428" y="1724115"/>
            <a:ext cx="4334107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903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ection Title"/>
          <p:cNvSpPr txBox="1">
            <a:spLocks noGrp="1"/>
          </p:cNvSpPr>
          <p:nvPr>
            <p:ph type="title"/>
          </p:nvPr>
        </p:nvSpPr>
        <p:spPr>
          <a:xfrm>
            <a:off x="969818" y="1995055"/>
            <a:ext cx="22207682" cy="886690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How do we set </a:t>
            </a:r>
            <a:br>
              <a:rPr lang="en-US" dirty="0"/>
            </a:br>
            <a:r>
              <a:rPr lang="en-US" dirty="0"/>
              <a:t>our future on </a:t>
            </a:r>
            <a:r>
              <a:rPr lang="en-US" dirty="0">
                <a:solidFill>
                  <a:srgbClr val="FF0000"/>
                </a:solidFill>
              </a:rPr>
              <a:t>F.I.R.E.</a:t>
            </a:r>
            <a:r>
              <a:rPr lang="en-US" dirty="0"/>
              <a:t>? 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90C56B-1862-13C5-FF40-C8617604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9473693"/>
            <a:ext cx="21971000" cy="1434950"/>
          </a:xfrm>
        </p:spPr>
        <p:txBody>
          <a:bodyPr>
            <a:normAutofit fontScale="90000"/>
          </a:bodyPr>
          <a:lstStyle/>
          <a:p>
            <a:r>
              <a:rPr lang="en-US" sz="7300" b="0" i="1" dirty="0">
                <a:solidFill>
                  <a:srgbClr val="000000"/>
                </a:solidFill>
                <a:effectLst/>
                <a:latin typeface="system-ui"/>
              </a:rPr>
              <a:t>But if I say, “I will not mention his word or speak anymore in his name,” his word is in my heart like a fire, a fire shut up in my bones. I am weary of holding it in; indeed, I cannot. </a:t>
            </a:r>
            <a:r>
              <a:rPr lang="en-US" sz="7300" b="0" i="0" dirty="0">
                <a:solidFill>
                  <a:srgbClr val="000000"/>
                </a:solidFill>
                <a:effectLst/>
                <a:latin typeface="system-ui"/>
              </a:rPr>
              <a:t>(Jeremiah 20:9 NIV) </a:t>
            </a: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system-ui"/>
              </a:rPr>
            </a:br>
            <a:endParaRPr lang="en-US" dirty="0"/>
          </a:p>
        </p:txBody>
      </p:sp>
      <p:pic>
        <p:nvPicPr>
          <p:cNvPr id="7" name="Picture 6" descr="A heart with flames in the middle&#10;&#10;Description automatically generated">
            <a:extLst>
              <a:ext uri="{FF2B5EF4-FFF2-40B4-BE49-F238E27FC236}">
                <a16:creationId xmlns:a16="http://schemas.microsoft.com/office/drawing/2014/main" id="{64A3A6F6-7A53-FFCE-77FB-334EB002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68" y="1699218"/>
            <a:ext cx="11731083" cy="73662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park Media Ignite 2023"/>
          <p:cNvSpPr txBox="1">
            <a:spLocks noGrp="1"/>
          </p:cNvSpPr>
          <p:nvPr>
            <p:ph type="title"/>
          </p:nvPr>
        </p:nvSpPr>
        <p:spPr>
          <a:xfrm>
            <a:off x="984322" y="5926970"/>
            <a:ext cx="21971001" cy="4648201"/>
          </a:xfrm>
          <a:prstGeom prst="rect">
            <a:avLst/>
          </a:prstGeom>
        </p:spPr>
        <p:txBody>
          <a:bodyPr/>
          <a:lstStyle/>
          <a:p>
            <a:r>
              <a:rPr dirty="0"/>
              <a:t>Spark Media Ignite 2023</a:t>
            </a:r>
          </a:p>
        </p:txBody>
      </p:sp>
      <p:pic>
        <p:nvPicPr>
          <p:cNvPr id="141" name="Deck_Template_Top.png" descr="Deck_Templat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6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eck_Template_Bottom.png" descr="Deck_Template_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028" y="12177407"/>
            <a:ext cx="24714056" cy="288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668DD463-A301-C881-EB3F-B0CD1C73573B}"/>
              </a:ext>
            </a:extLst>
          </p:cNvPr>
          <p:cNvSpPr txBox="1">
            <a:spLocks/>
          </p:cNvSpPr>
          <p:nvPr/>
        </p:nvSpPr>
        <p:spPr>
          <a:xfrm>
            <a:off x="10685176" y="12915900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984322" y="2487059"/>
            <a:ext cx="1732598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830E9-6374-1FD1-D655-6B12A5364B4F}"/>
              </a:ext>
            </a:extLst>
          </p:cNvPr>
          <p:cNvSpPr txBox="1"/>
          <p:nvPr/>
        </p:nvSpPr>
        <p:spPr>
          <a:xfrm>
            <a:off x="984322" y="10839090"/>
            <a:ext cx="1750440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Handouts and slide deck available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:</a:t>
            </a: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  <a:hlinkClick r:id="rId4"/>
              </a:rPr>
              <a:t>www.Love-Wise.com/Writeon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4491F50-9C25-09F3-7D9F-91753DBE0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444" y="6959051"/>
            <a:ext cx="5174165" cy="51741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xfrm>
            <a:off x="1212750" y="1534024"/>
            <a:ext cx="9055391" cy="106678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Ikigai: </a:t>
            </a:r>
            <a:r>
              <a:rPr lang="en-US" b="0" dirty="0"/>
              <a:t>(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ee-key-guy)</a:t>
            </a:r>
            <a:b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</a:b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Japanese: “R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eason for being” or 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“Life-Worth”</a:t>
            </a:r>
            <a:b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</a:br>
            <a:br>
              <a:rPr lang="en-US" dirty="0"/>
            </a:br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a motivating force; something or someone that gives a person a sense of purpose or a reason for living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. (Oxford Dictionary) </a:t>
            </a:r>
            <a:endParaRPr lang="en-US" dirty="0"/>
          </a:p>
        </p:txBody>
      </p:sp>
      <p:pic>
        <p:nvPicPr>
          <p:cNvPr id="3" name="Picture 2" descr="A diagram of different colored circles&#10;&#10;Description automatically generated">
            <a:extLst>
              <a:ext uri="{FF2B5EF4-FFF2-40B4-BE49-F238E27FC236}">
                <a16:creationId xmlns:a16="http://schemas.microsoft.com/office/drawing/2014/main" id="{6C8FC463-9F69-B8A3-3282-7C8A20F98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141" y="1514143"/>
            <a:ext cx="10712114" cy="106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486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Your Sweet Spot </a:t>
            </a:r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1200250" y="2945777"/>
            <a:ext cx="12092004" cy="93478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sz="28800" i="1" dirty="0"/>
              <a:t>Questions for Clarity </a:t>
            </a:r>
          </a:p>
          <a:p>
            <a:endParaRPr lang="en-US" sz="28800" dirty="0"/>
          </a:p>
          <a:p>
            <a:pPr lvl="0"/>
            <a:r>
              <a:rPr lang="en-US" sz="28800" b="1" dirty="0">
                <a:solidFill>
                  <a:srgbClr val="002060"/>
                </a:solidFill>
                <a:highlight>
                  <a:srgbClr val="FF00FF"/>
                </a:highlight>
              </a:rPr>
              <a:t>What do you love?</a:t>
            </a:r>
          </a:p>
          <a:p>
            <a:pPr lvl="0"/>
            <a:endParaRPr lang="en-US" sz="28800" dirty="0">
              <a:solidFill>
                <a:srgbClr val="002060"/>
              </a:solidFill>
            </a:endParaRPr>
          </a:p>
          <a:p>
            <a:pPr lvl="0"/>
            <a:r>
              <a:rPr lang="en-US" sz="28800" b="1" dirty="0">
                <a:solidFill>
                  <a:srgbClr val="002060"/>
                </a:solidFill>
                <a:highlight>
                  <a:srgbClr val="00FF00"/>
                </a:highlight>
              </a:rPr>
              <a:t>What are you great at?</a:t>
            </a:r>
          </a:p>
          <a:p>
            <a:pPr lvl="0"/>
            <a:endParaRPr lang="en-US" sz="28800" dirty="0">
              <a:solidFill>
                <a:srgbClr val="002060"/>
              </a:solidFill>
            </a:endParaRPr>
          </a:p>
          <a:p>
            <a:pPr lvl="0"/>
            <a:r>
              <a:rPr lang="en-US" sz="28800" b="1" dirty="0">
                <a:solidFill>
                  <a:srgbClr val="002060"/>
                </a:solidFill>
                <a:highlight>
                  <a:srgbClr val="FFFF00"/>
                </a:highlight>
              </a:rPr>
              <a:t>What does the world need?</a:t>
            </a:r>
          </a:p>
          <a:p>
            <a:pPr lvl="0"/>
            <a:endParaRPr lang="en-US" sz="28800" dirty="0">
              <a:solidFill>
                <a:srgbClr val="002060"/>
              </a:solidFill>
            </a:endParaRPr>
          </a:p>
          <a:p>
            <a:pPr lvl="0"/>
            <a:r>
              <a:rPr lang="en-US" sz="28800" b="1" dirty="0">
                <a:solidFill>
                  <a:srgbClr val="002060"/>
                </a:solidFill>
                <a:highlight>
                  <a:srgbClr val="00FFFF"/>
                </a:highlight>
              </a:rPr>
              <a:t>What can you get paid for?</a:t>
            </a:r>
            <a:endParaRPr lang="en-US" sz="28800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lvl="0"/>
            <a:endParaRPr lang="en-US" sz="17600" b="1" dirty="0">
              <a:solidFill>
                <a:srgbClr val="002060"/>
              </a:solidFill>
            </a:endParaRPr>
          </a:p>
          <a:p>
            <a:pPr lvl="0"/>
            <a:r>
              <a:rPr lang="en-US" sz="17600" b="1" dirty="0">
                <a:solidFill>
                  <a:srgbClr val="FF0000"/>
                </a:solidFill>
              </a:rPr>
              <a:t>*</a:t>
            </a:r>
            <a:r>
              <a:rPr lang="en-US" sz="17600" b="1" dirty="0">
                <a:solidFill>
                  <a:srgbClr val="002060"/>
                </a:solidFill>
              </a:rPr>
              <a:t>What do people always ask you for? </a:t>
            </a:r>
            <a:endParaRPr lang="en-US" sz="17600" dirty="0">
              <a:solidFill>
                <a:srgbClr val="002060"/>
              </a:solidFill>
            </a:endParaRPr>
          </a:p>
          <a:p>
            <a:endParaRPr dirty="0"/>
          </a:p>
        </p:txBody>
      </p:sp>
      <p:pic>
        <p:nvPicPr>
          <p:cNvPr id="3" name="Picture 2" descr="A diagram of a sweet spot&#10;&#10;Description automatically generated">
            <a:extLst>
              <a:ext uri="{FF2B5EF4-FFF2-40B4-BE49-F238E27FC236}">
                <a16:creationId xmlns:a16="http://schemas.microsoft.com/office/drawing/2014/main" id="{3A66CA28-BBD7-ECB1-1B63-777FCC38C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r="27040"/>
          <a:stretch/>
        </p:blipFill>
        <p:spPr>
          <a:xfrm>
            <a:off x="13693698" y="1398904"/>
            <a:ext cx="8612823" cy="107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699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park Media Ignite 20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Spark Media Ignite 2023</a:t>
            </a:r>
          </a:p>
        </p:txBody>
      </p:sp>
      <p:pic>
        <p:nvPicPr>
          <p:cNvPr id="141" name="Deck_Template_Top.png" descr="Deck_Template_T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28" y="-1403850"/>
            <a:ext cx="24714056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eck_Template_Bottom.png" descr="Deck_Template_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028" y="12177407"/>
            <a:ext cx="24714056" cy="288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">
            <a:extLst>
              <a:ext uri="{FF2B5EF4-FFF2-40B4-BE49-F238E27FC236}">
                <a16:creationId xmlns:a16="http://schemas.microsoft.com/office/drawing/2014/main" id="{668DD463-A301-C881-EB3F-B0CD1C73573B}"/>
              </a:ext>
            </a:extLst>
          </p:cNvPr>
          <p:cNvSpPr txBox="1">
            <a:spLocks/>
          </p:cNvSpPr>
          <p:nvPr/>
        </p:nvSpPr>
        <p:spPr>
          <a:xfrm>
            <a:off x="10685176" y="12915900"/>
            <a:ext cx="3013647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US" dirty="0"/>
              <a:t>SPARK MEDIA IGNITE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568CD-5BDD-E40F-39C6-99C70890C28E}"/>
              </a:ext>
            </a:extLst>
          </p:cNvPr>
          <p:cNvSpPr txBox="1"/>
          <p:nvPr/>
        </p:nvSpPr>
        <p:spPr>
          <a:xfrm>
            <a:off x="984322" y="2487059"/>
            <a:ext cx="17325980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</a:t>
            </a:r>
            <a:r>
              <a:rPr kumimoji="0" lang="en-US" sz="8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ind Your Sweet Spot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FF0000"/>
                </a:solidFill>
              </a:rPr>
              <a:t>I</a:t>
            </a:r>
            <a:r>
              <a:rPr lang="en-US" sz="8800" dirty="0">
                <a:solidFill>
                  <a:srgbClr val="002060"/>
                </a:solidFill>
              </a:rPr>
              <a:t>nvest In A Grand Idea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</a:t>
            </a:r>
            <a:endParaRPr kumimoji="0" lang="en-US" sz="8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785144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Invest In A </a:t>
            </a:r>
            <a:r>
              <a:rPr lang="en-US" dirty="0">
                <a:solidFill>
                  <a:srgbClr val="FF0000"/>
                </a:solidFill>
              </a:rPr>
              <a:t>Grand</a:t>
            </a:r>
            <a:r>
              <a:rPr lang="en-US" dirty="0"/>
              <a:t> Idea </a:t>
            </a:r>
            <a:r>
              <a:rPr lang="en-US" sz="4900" dirty="0"/>
              <a:t>(</a:t>
            </a:r>
            <a:r>
              <a:rPr lang="en-US" sz="4900" dirty="0">
                <a:solidFill>
                  <a:srgbClr val="7030A0"/>
                </a:solidFill>
              </a:rPr>
              <a:t>study ECPA monthly bestsellers</a:t>
            </a:r>
            <a:r>
              <a:rPr lang="en-US" sz="4900" dirty="0"/>
              <a:t>)</a:t>
            </a:r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1034331" y="2746911"/>
            <a:ext cx="21971001" cy="9347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i="0" u="none" strike="noStrike" spc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3600" b="1" i="0" u="none" strike="noStrike" spc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Evangelical Christian Publishers Association (ECPA)</a:t>
            </a:r>
            <a:r>
              <a:rPr lang="en-US" sz="3600" b="0" i="0" u="none" strike="noStrike" spc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3600" dirty="0"/>
          </a:p>
          <a:p>
            <a:endParaRPr lang="en-US" sz="6600" dirty="0"/>
          </a:p>
          <a:p>
            <a:r>
              <a:rPr lang="en-US" sz="6600" dirty="0"/>
              <a:t>Unique 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Series- 10 Best</a:t>
            </a:r>
          </a:p>
          <a:p>
            <a:endParaRPr lang="en-US" sz="6600" dirty="0"/>
          </a:p>
          <a:p>
            <a:r>
              <a:rPr lang="en-US" sz="6600" dirty="0"/>
              <a:t>Unique </a:t>
            </a:r>
            <a:r>
              <a:rPr lang="en-US" sz="6600" dirty="0">
                <a:solidFill>
                  <a:srgbClr val="00B050"/>
                </a:solidFill>
              </a:rPr>
              <a:t>Spin-Discovering series</a:t>
            </a:r>
            <a:r>
              <a:rPr lang="en-US" sz="6600" dirty="0"/>
              <a:t> </a:t>
            </a:r>
          </a:p>
          <a:p>
            <a:endParaRPr lang="en-US" sz="6600" dirty="0"/>
          </a:p>
          <a:p>
            <a:r>
              <a:rPr lang="en-US" sz="6600" dirty="0"/>
              <a:t>Unique </a:t>
            </a:r>
            <a:r>
              <a:rPr lang="en-US" sz="6600" dirty="0">
                <a:solidFill>
                  <a:srgbClr val="FFC000"/>
                </a:solidFill>
              </a:rPr>
              <a:t>Slant- Your story </a:t>
            </a:r>
          </a:p>
          <a:p>
            <a:r>
              <a:rPr lang="en-US" sz="6600" dirty="0">
                <a:solidFill>
                  <a:srgbClr val="FFC000"/>
                </a:solidFill>
              </a:rPr>
              <a:t>(</a:t>
            </a:r>
            <a:r>
              <a:rPr lang="en-US" sz="6600" dirty="0" err="1">
                <a:solidFill>
                  <a:srgbClr val="FFC000"/>
                </a:solidFill>
              </a:rPr>
              <a:t>ie</a:t>
            </a:r>
            <a:r>
              <a:rPr lang="en-US" sz="6600" dirty="0">
                <a:solidFill>
                  <a:srgbClr val="FFC000"/>
                </a:solidFill>
              </a:rPr>
              <a:t>, went to moon, survived trauma) </a:t>
            </a:r>
            <a:r>
              <a:rPr lang="en-US" sz="6600" dirty="0" err="1">
                <a:solidFill>
                  <a:srgbClr val="FFC000"/>
                </a:solidFill>
              </a:rPr>
              <a:t>etc</a:t>
            </a:r>
            <a:endParaRPr lang="en-US" sz="6600" dirty="0">
              <a:solidFill>
                <a:srgbClr val="FFC000"/>
              </a:solidFill>
            </a:endParaRPr>
          </a:p>
          <a:p>
            <a:r>
              <a:rPr lang="en-US" sz="6600" dirty="0"/>
              <a:t>Unique </a:t>
            </a:r>
            <a:r>
              <a:rPr lang="en-US" sz="6600" dirty="0">
                <a:solidFill>
                  <a:srgbClr val="FF0000"/>
                </a:solidFill>
              </a:rPr>
              <a:t>Title- w/s</a:t>
            </a:r>
          </a:p>
          <a:p>
            <a:endParaRPr sz="6600" dirty="0">
              <a:solidFill>
                <a:srgbClr val="FFC000"/>
              </a:solidFill>
            </a:endParaRPr>
          </a:p>
        </p:txBody>
      </p:sp>
      <p:pic>
        <p:nvPicPr>
          <p:cNvPr id="3" name="Picture 2" descr="A cartoon light bulb with arms and arms&#10;&#10;Description automatically generated">
            <a:extLst>
              <a:ext uri="{FF2B5EF4-FFF2-40B4-BE49-F238E27FC236}">
                <a16:creationId xmlns:a16="http://schemas.microsoft.com/office/drawing/2014/main" id="{53C888E2-2F26-0DF8-3B75-6CFAC2165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801171" y="2746911"/>
            <a:ext cx="9760050" cy="102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895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xfrm>
            <a:off x="703542" y="1840693"/>
            <a:ext cx="22301456" cy="147189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8000" i="1" dirty="0">
                <a:solidFill>
                  <a:srgbClr val="FF0000"/>
                </a:solidFill>
              </a:rPr>
              <a:t>Listen for </a:t>
            </a:r>
          </a:p>
          <a:p>
            <a:r>
              <a:rPr lang="en-US" sz="8000" i="1" dirty="0">
                <a:solidFill>
                  <a:srgbClr val="FF0000"/>
                </a:solidFill>
              </a:rPr>
              <a:t>God’s Inspiring </a:t>
            </a:r>
          </a:p>
          <a:p>
            <a:r>
              <a:rPr lang="en-US" sz="8000" i="1" dirty="0">
                <a:solidFill>
                  <a:srgbClr val="FF0000"/>
                </a:solidFill>
              </a:rPr>
              <a:t>Whisper </a:t>
            </a:r>
            <a:endParaRPr sz="8000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A person and person on a bicycle&#10;&#10;Description automatically generated">
            <a:extLst>
              <a:ext uri="{FF2B5EF4-FFF2-40B4-BE49-F238E27FC236}">
                <a16:creationId xmlns:a16="http://schemas.microsoft.com/office/drawing/2014/main" id="{7901D6F7-6F34-FA41-265E-F73BFA65B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4"/>
          <a:stretch/>
        </p:blipFill>
        <p:spPr>
          <a:xfrm>
            <a:off x="10651542" y="1840693"/>
            <a:ext cx="11383268" cy="10034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96750-433B-1625-2AAD-1A3A4A9B2A9D}"/>
              </a:ext>
            </a:extLst>
          </p:cNvPr>
          <p:cNvSpPr txBox="1"/>
          <p:nvPr/>
        </p:nvSpPr>
        <p:spPr>
          <a:xfrm>
            <a:off x="3646972" y="7957748"/>
            <a:ext cx="8207298" cy="3488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Call to me and I will answer you and tell you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GREAT and MIGHTY things that you do not know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i="1" dirty="0">
                <a:solidFill>
                  <a:srgbClr val="0070C0"/>
                </a:solidFill>
              </a:rPr>
              <a:t>(Jer 33:3) </a:t>
            </a:r>
            <a:endParaRPr kumimoji="0" lang="en-US" sz="4400" b="1" i="1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9" name="Picture 8" descr="A person holding a phone&#10;&#10;Description automatically generated">
            <a:extLst>
              <a:ext uri="{FF2B5EF4-FFF2-40B4-BE49-F238E27FC236}">
                <a16:creationId xmlns:a16="http://schemas.microsoft.com/office/drawing/2014/main" id="{727D6E6E-0F04-64DA-7270-72DC31DD0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454" r="24731"/>
          <a:stretch/>
        </p:blipFill>
        <p:spPr>
          <a:xfrm>
            <a:off x="188438" y="7381882"/>
            <a:ext cx="3341551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508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51587</TotalTime>
  <Words>723</Words>
  <Application>Microsoft Macintosh PowerPoint</Application>
  <PresentationFormat>Custom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Google Sans</vt:lpstr>
      <vt:lpstr>Helvetica Neue</vt:lpstr>
      <vt:lpstr>Helvetica Neue Medium</vt:lpstr>
      <vt:lpstr>Open Sans</vt:lpstr>
      <vt:lpstr>system-ui</vt:lpstr>
      <vt:lpstr>21_BasicWhite</vt:lpstr>
      <vt:lpstr>Ignite Your Future</vt:lpstr>
      <vt:lpstr>How do we set  our future on F.I.R.E.?  </vt:lpstr>
      <vt:lpstr>But if I say, “I will not mention his word or speak anymore in his name,” his word is in my heart like a fire, a fire shut up in my bones. I am weary of holding it in; indeed, I cannot. (Jeremiah 20:9 NIV)    </vt:lpstr>
      <vt:lpstr>Spark Media Ignite 2023</vt:lpstr>
      <vt:lpstr>Ikigai: (ee-key-guy) Japanese: “Reason for being” or “Life-Worth”  a motivating force; something or someone that gives a person a sense of purpose or a reason for living. (Oxford Dictionary) </vt:lpstr>
      <vt:lpstr>Your Sweet Spot </vt:lpstr>
      <vt:lpstr>Spark Media Ignite 2023</vt:lpstr>
      <vt:lpstr>Invest In A Grand Idea (study ECPA monthly bestsellers)</vt:lpstr>
      <vt:lpstr>PowerPoint Presentation</vt:lpstr>
      <vt:lpstr>Spark Media Ignite 2023</vt:lpstr>
      <vt:lpstr>PowerPoint Presentation</vt:lpstr>
      <vt:lpstr>PowerPoint Presentation</vt:lpstr>
      <vt:lpstr>PowerPoint Presentation</vt:lpstr>
      <vt:lpstr>PowerPoint Presentation</vt:lpstr>
      <vt:lpstr>Spark Media Ignite 2023</vt:lpstr>
      <vt:lpstr>Energize Bold Faith</vt:lpstr>
      <vt:lpstr>Energize Bold Faith- Plan Well- Pray Big </vt:lpstr>
      <vt:lpstr>Spark Media Ignite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 Media Ignite 2023</dc:title>
  <cp:lastModifiedBy>pam love-wise.com</cp:lastModifiedBy>
  <cp:revision>19</cp:revision>
  <dcterms:modified xsi:type="dcterms:W3CDTF">2023-09-30T01:06:32Z</dcterms:modified>
</cp:coreProperties>
</file>